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0"/>
  </p:notesMasterIdLst>
  <p:sldIdLst>
    <p:sldId id="283" r:id="rId2"/>
    <p:sldId id="285" r:id="rId3"/>
    <p:sldId id="286" r:id="rId4"/>
    <p:sldId id="287" r:id="rId5"/>
    <p:sldId id="289" r:id="rId6"/>
    <p:sldId id="288" r:id="rId7"/>
    <p:sldId id="292" r:id="rId8"/>
    <p:sldId id="284" r:id="rId9"/>
  </p:sldIdLst>
  <p:sldSz cx="12192000" cy="6858000"/>
  <p:notesSz cx="7010400" cy="9296400"/>
  <p:embeddedFontLst>
    <p:embeddedFont>
      <p:font typeface="Trebuchet MS" panose="020B0603020202020204" pitchFamily="34" charset="0"/>
      <p:regular r:id="rId11"/>
      <p:bold r:id="rId12"/>
      <p:italic r:id="rId13"/>
      <p:boldItalic r:id="rId14"/>
    </p:embeddedFont>
    <p:embeddedFont>
      <p:font typeface="Calibri" panose="020F050202020403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9: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354" name="Google Shape;354;p2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1" name="Google Shape;341;p2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2</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8570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1" name="Google Shape;341;p2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3</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3600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1" name="Google Shape;341;p2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4</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3555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1" name="Google Shape;341;p2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5</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78327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1" name="Google Shape;341;p2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6</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2307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1" name="Google Shape;341;p2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7</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8801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1" name="Google Shape;341;p2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8</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292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8" name="Google Shape;28;p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9" name="Google Shape;29;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30" name="Google Shape;30;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31" name="Google Shape;31;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64" name="Google Shape;64;p6"/>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lstStyle>
            <a:lvl1pPr marL="457200" marR="0" lvl="0" indent="-228600" algn="l" rtl="0">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endParaRPr/>
          </a:p>
        </p:txBody>
      </p:sp>
      <p:sp>
        <p:nvSpPr>
          <p:cNvPr id="65" name="Google Shape;65;p6"/>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66" name="Google Shape;66;p6"/>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lstStyle>
            <a:lvl1pPr marL="457200" marR="0" lvl="0" indent="-228600" algn="l" rtl="0">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endParaRPr/>
          </a:p>
        </p:txBody>
      </p:sp>
      <p:sp>
        <p:nvSpPr>
          <p:cNvPr id="67" name="Google Shape;67;p6"/>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68" name="Google Shape;68;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69" name="Google Shape;69;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70" name="Google Shape;70;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73" name="Google Shape;73;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74" name="Google Shape;74;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75" name="Google Shape;75;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78" name="Google Shape;78;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79" name="Google Shape;79;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9"/>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accent1"/>
              </a:buClr>
              <a:buSzPts val="2000"/>
              <a:buFont typeface="Trebuchet MS"/>
              <a:buNone/>
              <a:defRPr sz="20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82" name="Google Shape;82;p9"/>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83" name="Google Shape;83;p9"/>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lstStyle>
            <a:lvl1pPr marL="457200" marR="0" lvl="0" indent="-228600" algn="l" rtl="0">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9pPr>
          </a:lstStyle>
          <a:p>
            <a:endParaRPr/>
          </a:p>
        </p:txBody>
      </p:sp>
      <p:sp>
        <p:nvSpPr>
          <p:cNvPr id="84" name="Google Shape;84;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85" name="Google Shape;85;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86" name="Google Shape;86;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1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accent1"/>
              </a:buClr>
              <a:buSzPts val="2400"/>
              <a:buFont typeface="Trebuchet MS"/>
              <a:buNone/>
              <a:defRPr sz="24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89" name="Google Shape;89;p10"/>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dirty="0"/>
          </a:p>
        </p:txBody>
      </p:sp>
      <p:sp>
        <p:nvSpPr>
          <p:cNvPr id="90" name="Google Shape;90;p1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lstStyle>
            <a:lvl1pPr marL="457200" marR="0" lvl="0"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9pPr>
          </a:lstStyle>
          <a:p>
            <a:endParaRPr/>
          </a:p>
        </p:txBody>
      </p:sp>
      <p:sp>
        <p:nvSpPr>
          <p:cNvPr id="91" name="Google Shape;91;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92" name="Google Shape;92;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
        <p:nvSpPr>
          <p:cNvPr id="93" name="Google Shape;93;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11"/>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96" name="Google Shape;96;p11"/>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lstStyle>
            <a:lvl1pPr marL="457200" marR="0" lvl="0" indent="-228600" algn="l" rtl="0">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97" name="Google Shape;97;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98" name="Google Shape;98;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99" name="Google Shape;99;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02" name="Google Shape;102;p12"/>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lstStyle>
            <a:lvl1pPr marL="457200" marR="0" lvl="0" indent="-228600" algn="l" rtl="0">
              <a:spcBef>
                <a:spcPts val="1000"/>
              </a:spcBef>
              <a:spcAft>
                <a:spcPts val="0"/>
              </a:spcAft>
              <a:buClr>
                <a:schemeClr val="accent1"/>
              </a:buClr>
              <a:buSzPts val="1280"/>
              <a:buFont typeface="Noto Sans Symbols"/>
              <a:buNone/>
              <a:defRPr sz="1600" b="0" i="0" u="none" strike="noStrike" cap="none">
                <a:solidFill>
                  <a:srgbClr val="7F7F7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03" name="Google Shape;103;p12"/>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lstStyle>
            <a:lvl1pPr marL="457200" marR="0" lvl="0" indent="-228600" algn="l" rtl="0">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104" name="Google Shape;104;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05" name="Google Shape;105;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06" name="Google Shape;106;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
        <p:nvSpPr>
          <p:cNvPr id="107" name="Google Shape;107;p1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9EDFF5"/>
                </a:solidFill>
                <a:latin typeface="Arial"/>
                <a:ea typeface="Arial"/>
                <a:cs typeface="Arial"/>
                <a:sym typeface="Arial"/>
              </a:rPr>
              <a:t>“</a:t>
            </a:r>
            <a:endParaRPr dirty="0"/>
          </a:p>
        </p:txBody>
      </p:sp>
      <p:sp>
        <p:nvSpPr>
          <p:cNvPr id="108" name="Google Shape;108;p1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9EDFF5"/>
                </a:solidFill>
                <a:latin typeface="Arial"/>
                <a:ea typeface="Arial"/>
                <a:cs typeface="Arial"/>
                <a:sym typeface="Arial"/>
              </a:rPr>
              <a:t>”</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13"/>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11" name="Google Shape;111;p13"/>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lstStyle>
            <a:lvl1pPr marL="457200" marR="0" lvl="0" indent="-228600" algn="l" rtl="0">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112" name="Google Shape;112;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13" name="Google Shape;113;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14" name="Google Shape;114;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17" name="Google Shape;117;p1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lstStyle>
            <a:lvl1pPr marL="457200" marR="0" lvl="0" indent="-228600" algn="l" rtl="0">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18" name="Google Shape;118;p1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lstStyle>
            <a:lvl1pPr marL="457200" marR="0" lvl="0" indent="-228600" algn="l" rtl="0">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119" name="Google Shape;119;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20" name="Google Shape;120;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21" name="Google Shape;121;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
        <p:nvSpPr>
          <p:cNvPr id="122" name="Google Shape;122;p1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9EDFF5"/>
                </a:solidFill>
                <a:latin typeface="Arial"/>
                <a:ea typeface="Arial"/>
                <a:cs typeface="Arial"/>
                <a:sym typeface="Arial"/>
              </a:rPr>
              <a:t>“</a:t>
            </a:r>
            <a:endParaRPr dirty="0"/>
          </a:p>
        </p:txBody>
      </p:sp>
      <p:sp>
        <p:nvSpPr>
          <p:cNvPr id="123" name="Google Shape;123;p1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9EDFF5"/>
                </a:solidFill>
                <a:latin typeface="Arial"/>
                <a:ea typeface="Arial"/>
                <a:cs typeface="Arial"/>
                <a:sym typeface="Arial"/>
              </a:rPr>
              <a:t>”</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15"/>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26" name="Google Shape;126;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lstStyle>
            <a:lvl1pPr marL="457200" marR="0" lvl="0" indent="-228600" algn="l" rtl="0">
              <a:spcBef>
                <a:spcPts val="1000"/>
              </a:spcBef>
              <a:spcAft>
                <a:spcPts val="0"/>
              </a:spcAft>
              <a:buClr>
                <a:schemeClr val="accent1"/>
              </a:buClr>
              <a:buSzPts val="1920"/>
              <a:buFont typeface="Noto Sans Symbols"/>
              <a:buNone/>
              <a:defRPr sz="2400" b="0" i="0" u="none" strike="noStrike" cap="none">
                <a:solidFill>
                  <a:schemeClr val="accent1"/>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27" name="Google Shape;127;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lstStyle>
            <a:lvl1pPr marL="457200" marR="0" lvl="0" indent="-228600" algn="l" rtl="0">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rtl="0">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rtl="0">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rtl="0">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128" name="Google Shape;128;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29" name="Google Shape;129;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30" name="Google Shape;130;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33" name="Google Shape;133;p16"/>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34" name="Google Shape;134;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35" name="Google Shape;135;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36" name="Google Shape;136;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17"/>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39" name="Google Shape;139;p17"/>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40" name="Google Shape;140;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41" name="Google Shape;141;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142" name="Google Shape;142;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chemeClr val="accent1"/>
                </a:solidFill>
                <a:latin typeface="Trebuchet MS"/>
                <a:ea typeface="Trebuchet MS"/>
                <a:cs typeface="Trebuchet MS"/>
                <a:sym typeface="Trebuchet MS"/>
              </a:defRPr>
            </a:lvl1pPr>
            <a:lvl2pPr marL="0" marR="0" lvl="1" indent="0" algn="r" rtl="0">
              <a:spcBef>
                <a:spcPts val="0"/>
              </a:spcBef>
              <a:buNone/>
              <a:defRPr sz="900">
                <a:solidFill>
                  <a:schemeClr val="accent1"/>
                </a:solidFill>
                <a:latin typeface="Trebuchet MS"/>
                <a:ea typeface="Trebuchet MS"/>
                <a:cs typeface="Trebuchet MS"/>
                <a:sym typeface="Trebuchet MS"/>
              </a:defRPr>
            </a:lvl2pPr>
            <a:lvl3pPr marL="0" marR="0" lvl="2" indent="0" algn="r" rtl="0">
              <a:spcBef>
                <a:spcPts val="0"/>
              </a:spcBef>
              <a:buNone/>
              <a:defRPr sz="900">
                <a:solidFill>
                  <a:schemeClr val="accent1"/>
                </a:solidFill>
                <a:latin typeface="Trebuchet MS"/>
                <a:ea typeface="Trebuchet MS"/>
                <a:cs typeface="Trebuchet MS"/>
                <a:sym typeface="Trebuchet MS"/>
              </a:defRPr>
            </a:lvl3pPr>
            <a:lvl4pPr marL="0" marR="0" lvl="3" indent="0" algn="r" rtl="0">
              <a:spcBef>
                <a:spcPts val="0"/>
              </a:spcBef>
              <a:buNone/>
              <a:defRPr sz="900">
                <a:solidFill>
                  <a:schemeClr val="accent1"/>
                </a:solidFill>
                <a:latin typeface="Trebuchet MS"/>
                <a:ea typeface="Trebuchet MS"/>
                <a:cs typeface="Trebuchet MS"/>
                <a:sym typeface="Trebuchet MS"/>
              </a:defRPr>
            </a:lvl4pPr>
            <a:lvl5pPr marL="0" marR="0" lvl="4" indent="0" algn="r" rtl="0">
              <a:spcBef>
                <a:spcPts val="0"/>
              </a:spcBef>
              <a:buNone/>
              <a:defRPr sz="900">
                <a:solidFill>
                  <a:schemeClr val="accent1"/>
                </a:solidFill>
                <a:latin typeface="Trebuchet MS"/>
                <a:ea typeface="Trebuchet MS"/>
                <a:cs typeface="Trebuchet MS"/>
                <a:sym typeface="Trebuchet MS"/>
              </a:defRPr>
            </a:lvl5pPr>
            <a:lvl6pPr marL="0" marR="0" lvl="5" indent="0" algn="r" rtl="0">
              <a:spcBef>
                <a:spcPts val="0"/>
              </a:spcBef>
              <a:buNone/>
              <a:defRPr sz="900">
                <a:solidFill>
                  <a:schemeClr val="accent1"/>
                </a:solidFill>
                <a:latin typeface="Trebuchet MS"/>
                <a:ea typeface="Trebuchet MS"/>
                <a:cs typeface="Trebuchet MS"/>
                <a:sym typeface="Trebuchet MS"/>
              </a:defRPr>
            </a:lvl6pPr>
            <a:lvl7pPr marL="0" marR="0" lvl="6" indent="0" algn="r" rtl="0">
              <a:spcBef>
                <a:spcPts val="0"/>
              </a:spcBef>
              <a:buNone/>
              <a:defRPr sz="900">
                <a:solidFill>
                  <a:schemeClr val="accent1"/>
                </a:solidFill>
                <a:latin typeface="Trebuchet MS"/>
                <a:ea typeface="Trebuchet MS"/>
                <a:cs typeface="Trebuchet MS"/>
                <a:sym typeface="Trebuchet MS"/>
              </a:defRPr>
            </a:lvl7pPr>
            <a:lvl8pPr marL="0" marR="0" lvl="7" indent="0" algn="r" rtl="0">
              <a:spcBef>
                <a:spcPts val="0"/>
              </a:spcBef>
              <a:buNone/>
              <a:defRPr sz="900">
                <a:solidFill>
                  <a:schemeClr val="accent1"/>
                </a:solidFill>
                <a:latin typeface="Trebuchet MS"/>
                <a:ea typeface="Trebuchet MS"/>
                <a:cs typeface="Trebuchet MS"/>
                <a:sym typeface="Trebuchet MS"/>
              </a:defRPr>
            </a:lvl8pPr>
            <a:lvl9pPr marL="0" marR="0" lvl="8" indent="0" algn="r" rtl="0">
              <a:spcBef>
                <a:spcPts val="0"/>
              </a:spcBef>
              <a:buNone/>
              <a:defRPr sz="900">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8467"/>
            <a:ext cx="12192000" cy="6866467"/>
            <a:chOff x="0" y="-8467"/>
            <a:chExt cx="12192000" cy="6866467"/>
          </a:xfrm>
        </p:grpSpPr>
        <p:cxnSp>
          <p:nvCxnSpPr>
            <p:cNvPr id="11" name="Google Shape;11;p1"/>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12" name="Google Shape;12;p1"/>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13" name="Google Shape;13;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14" name="Google Shape;14;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
            <p:cNvSpPr/>
            <p:nvPr/>
          </p:nvSpPr>
          <p:spPr>
            <a:xfrm>
              <a:off x="8932333" y="3048000"/>
              <a:ext cx="3259667" cy="3810000"/>
            </a:xfrm>
            <a:prstGeom prst="triangle">
              <a:avLst>
                <a:gd name="adj" fmla="val 100000"/>
              </a:avLst>
            </a:prstGeom>
            <a:solidFill>
              <a:srgbClr val="16B0E3">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16B0E3">
                <a:alpha val="49803"/>
              </a:srgbClr>
            </a:solidFill>
            <a:ln>
              <a:noFill/>
            </a:ln>
          </p:spPr>
        </p:sp>
        <p:sp>
          <p:nvSpPr>
            <p:cNvPr id="17" name="Google Shape;17;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18" name="Google Shape;18;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19" name="Google Shape;19;p1"/>
            <p:cNvSpPr/>
            <p:nvPr/>
          </p:nvSpPr>
          <p:spPr>
            <a:xfrm>
              <a:off x="10371666" y="3589867"/>
              <a:ext cx="1817159" cy="3268133"/>
            </a:xfrm>
            <a:prstGeom prst="triangle">
              <a:avLst>
                <a:gd name="adj" fmla="val 100000"/>
              </a:avLst>
            </a:prstGeom>
            <a:solidFill>
              <a:srgbClr val="16B0E3">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1"/>
            <p:cNvSpPr/>
            <p:nvPr/>
          </p:nvSpPr>
          <p:spPr>
            <a:xfrm>
              <a:off x="0" y="4013200"/>
              <a:ext cx="448733" cy="2844800"/>
            </a:xfrm>
            <a:prstGeom prst="triangle">
              <a:avLst>
                <a:gd name="adj" fmla="val 0"/>
              </a:avLst>
            </a:prstGeom>
            <a:solidFill>
              <a:schemeClr val="accent1">
                <a:alpha val="6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 name="Google Shape;21;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4" name="Google Shape;24;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5" name="Google Shape;25;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mailto:president@lcpaa.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www.lcpaa.org/online-payments/" TargetMode="Externa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hyperlink" Target="mailto:melodypancheri@msdlt.k12.in.u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5"/>
          <p:cNvSpPr txBox="1">
            <a:spLocks noGrp="1"/>
          </p:cNvSpPr>
          <p:nvPr>
            <p:ph type="title"/>
          </p:nvPr>
        </p:nvSpPr>
        <p:spPr>
          <a:xfrm>
            <a:off x="808933" y="1995392"/>
            <a:ext cx="10039236" cy="2236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F7597"/>
              </a:buClr>
              <a:buSzPts val="3600"/>
              <a:buFont typeface="Arial"/>
              <a:buNone/>
            </a:pPr>
            <a:r>
              <a:rPr lang="en-US" sz="6000" b="1" i="0" u="none" strike="noStrike" cap="none" dirty="0">
                <a:solidFill>
                  <a:srgbClr val="0F7597"/>
                </a:solidFill>
              </a:rPr>
              <a:t>Booster Break-out Session:                                 Lawrence Central</a:t>
            </a:r>
            <a:endParaRPr sz="6000" i="0" u="none" strike="noStrike" cap="none" dirty="0">
              <a:solidFill>
                <a:srgbClr val="0F7597"/>
              </a:solidFill>
            </a:endParaRPr>
          </a:p>
        </p:txBody>
      </p:sp>
      <p:pic>
        <p:nvPicPr>
          <p:cNvPr id="357" name="Google Shape;357;p45"/>
          <p:cNvPicPr preferRelativeResize="0"/>
          <p:nvPr/>
        </p:nvPicPr>
        <p:blipFill rotWithShape="1">
          <a:blip r:embed="rId3">
            <a:alphaModFix/>
          </a:blip>
          <a:srcRect/>
          <a:stretch/>
        </p:blipFill>
        <p:spPr>
          <a:xfrm>
            <a:off x="9274002" y="5664458"/>
            <a:ext cx="2752883" cy="10049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5" name="Google Shape;345;p43"/>
          <p:cNvPicPr preferRelativeResize="0"/>
          <p:nvPr/>
        </p:nvPicPr>
        <p:blipFill rotWithShape="1">
          <a:blip r:embed="rId3">
            <a:alphaModFix/>
          </a:blip>
          <a:srcRect/>
          <a:stretch/>
        </p:blipFill>
        <p:spPr>
          <a:xfrm>
            <a:off x="9231139" y="5621758"/>
            <a:ext cx="2752883" cy="1004968"/>
          </a:xfrm>
          <a:prstGeom prst="rect">
            <a:avLst/>
          </a:prstGeom>
          <a:noFill/>
          <a:ln>
            <a:noFill/>
          </a:ln>
        </p:spPr>
      </p:pic>
      <p:sp>
        <p:nvSpPr>
          <p:cNvPr id="4" name="Rectangle 3"/>
          <p:cNvSpPr/>
          <p:nvPr/>
        </p:nvSpPr>
        <p:spPr>
          <a:xfrm>
            <a:off x="889402" y="1533361"/>
            <a:ext cx="9935617" cy="4154984"/>
          </a:xfrm>
          <a:prstGeom prst="rect">
            <a:avLst/>
          </a:prstGeom>
        </p:spPr>
        <p:txBody>
          <a:bodyPr wrap="square">
            <a:spAutoFit/>
          </a:bodyPr>
          <a:lstStyle/>
          <a:p>
            <a:r>
              <a:rPr lang="en-US" sz="2200" dirty="0">
                <a:solidFill>
                  <a:srgbClr val="3F3F3F"/>
                </a:solidFill>
                <a:latin typeface="Trebuchet MS"/>
                <a:sym typeface="Trebuchet MS"/>
              </a:rPr>
              <a:t>When your child participates in the performing arts at Lawrence Central High School, including participating in the Marching Pride of Lawrence Township, </a:t>
            </a:r>
            <a:r>
              <a:rPr lang="en-US" sz="2200" u="sng" dirty="0">
                <a:solidFill>
                  <a:srgbClr val="0070C0"/>
                </a:solidFill>
                <a:latin typeface="Trebuchet MS"/>
                <a:sym typeface="Trebuchet MS"/>
              </a:rPr>
              <a:t>you are a member</a:t>
            </a:r>
            <a:r>
              <a:rPr lang="en-US" sz="2200" dirty="0">
                <a:solidFill>
                  <a:srgbClr val="0070C0"/>
                </a:solidFill>
                <a:latin typeface="Trebuchet MS"/>
                <a:sym typeface="Trebuchet MS"/>
              </a:rPr>
              <a:t> </a:t>
            </a:r>
            <a:r>
              <a:rPr lang="en-US" sz="2200" dirty="0">
                <a:solidFill>
                  <a:srgbClr val="3F3F3F"/>
                </a:solidFill>
                <a:latin typeface="Trebuchet MS"/>
                <a:sym typeface="Trebuchet MS"/>
              </a:rPr>
              <a:t>of the </a:t>
            </a:r>
            <a:r>
              <a:rPr lang="en-US" sz="2200" b="1" dirty="0">
                <a:solidFill>
                  <a:srgbClr val="3F3F3F"/>
                </a:solidFill>
                <a:latin typeface="Trebuchet MS"/>
                <a:sym typeface="Trebuchet MS"/>
              </a:rPr>
              <a:t>Lawrence Central Performing Arts Association.</a:t>
            </a:r>
          </a:p>
          <a:p>
            <a:pPr marL="285750" indent="-285750">
              <a:buFont typeface="Arial" panose="020B0604020202020204" pitchFamily="34" charset="0"/>
              <a:buChar char="•"/>
            </a:pPr>
            <a:endParaRPr lang="en-US" sz="2200" b="1" dirty="0">
              <a:solidFill>
                <a:srgbClr val="3F3F3F"/>
              </a:solidFill>
              <a:latin typeface="Trebuchet MS"/>
              <a:sym typeface="Trebuchet MS"/>
            </a:endParaRPr>
          </a:p>
          <a:p>
            <a:pPr marL="285750" indent="-285750">
              <a:buFont typeface="Arial" panose="020B0604020202020204" pitchFamily="34" charset="0"/>
              <a:buChar char="•"/>
            </a:pPr>
            <a:r>
              <a:rPr lang="en-US" sz="2200" b="1" dirty="0">
                <a:solidFill>
                  <a:srgbClr val="3F3F3F"/>
                </a:solidFill>
                <a:latin typeface="Trebuchet MS"/>
                <a:sym typeface="Trebuchet MS"/>
              </a:rPr>
              <a:t>LCPAA</a:t>
            </a:r>
            <a:r>
              <a:rPr lang="en-US" sz="2200" dirty="0">
                <a:solidFill>
                  <a:srgbClr val="3F3F3F"/>
                </a:solidFill>
                <a:latin typeface="Trebuchet MS"/>
                <a:sym typeface="Trebuchet MS"/>
              </a:rPr>
              <a:t> covers expenses above and beyond funds provided by the district.</a:t>
            </a:r>
          </a:p>
          <a:p>
            <a:pPr marL="285750" indent="-285750">
              <a:buFont typeface="Arial" panose="020B0604020202020204" pitchFamily="34" charset="0"/>
              <a:buChar char="•"/>
            </a:pPr>
            <a:endParaRPr lang="en-US" sz="2200" dirty="0">
              <a:solidFill>
                <a:srgbClr val="3F3F3F"/>
              </a:solidFill>
              <a:latin typeface="Trebuchet MS"/>
              <a:sym typeface="Trebuchet MS"/>
            </a:endParaRPr>
          </a:p>
          <a:p>
            <a:pPr marL="285750" indent="-285750">
              <a:buFont typeface="Arial" panose="020B0604020202020204" pitchFamily="34" charset="0"/>
              <a:buChar char="•"/>
            </a:pPr>
            <a:r>
              <a:rPr lang="en-US" sz="2200" b="1" dirty="0">
                <a:solidFill>
                  <a:srgbClr val="3F3F3F"/>
                </a:solidFill>
                <a:latin typeface="Trebuchet MS"/>
                <a:sym typeface="Trebuchet MS"/>
              </a:rPr>
              <a:t>LCPAA</a:t>
            </a:r>
            <a:r>
              <a:rPr lang="en-US" sz="2200" dirty="0">
                <a:solidFill>
                  <a:srgbClr val="3F3F3F"/>
                </a:solidFill>
                <a:latin typeface="Trebuchet MS"/>
                <a:sym typeface="Trebuchet MS"/>
              </a:rPr>
              <a:t> is a non-profit 501 (c) (3) corporation.</a:t>
            </a:r>
          </a:p>
          <a:p>
            <a:pPr marL="285750" indent="-285750">
              <a:buFont typeface="Arial" panose="020B0604020202020204" pitchFamily="34" charset="0"/>
              <a:buChar char="•"/>
            </a:pPr>
            <a:endParaRPr lang="en-US" sz="2200" dirty="0">
              <a:solidFill>
                <a:srgbClr val="3F3F3F"/>
              </a:solidFill>
              <a:latin typeface="Trebuchet MS"/>
              <a:sym typeface="Trebuchet MS"/>
            </a:endParaRPr>
          </a:p>
          <a:p>
            <a:pPr marL="285750" indent="-285750">
              <a:buFont typeface="Arial" panose="020B0604020202020204" pitchFamily="34" charset="0"/>
              <a:buChar char="•"/>
            </a:pPr>
            <a:r>
              <a:rPr lang="en-US" sz="2200" dirty="0">
                <a:solidFill>
                  <a:srgbClr val="3F3F3F"/>
                </a:solidFill>
                <a:latin typeface="Trebuchet MS"/>
                <a:sym typeface="Trebuchet MS"/>
              </a:rPr>
              <a:t>You are welcome and encouraged to attend full board meetings which are the first Monday of every month. The meetings take place in the LC Choir Room at 6:45p. Our next board meeting is on July 15</a:t>
            </a:r>
            <a:r>
              <a:rPr lang="en-US" sz="2200" baseline="30000" dirty="0">
                <a:solidFill>
                  <a:srgbClr val="3F3F3F"/>
                </a:solidFill>
                <a:latin typeface="Trebuchet MS"/>
                <a:sym typeface="Trebuchet MS"/>
              </a:rPr>
              <a:t>th</a:t>
            </a:r>
            <a:r>
              <a:rPr lang="en-US" sz="2200" dirty="0">
                <a:solidFill>
                  <a:srgbClr val="3F3F3F"/>
                </a:solidFill>
                <a:latin typeface="Trebuchet MS"/>
                <a:sym typeface="Trebuchet MS"/>
              </a:rPr>
              <a:t>. The first board meeting of the new school year will be on August 5</a:t>
            </a:r>
            <a:r>
              <a:rPr lang="en-US" sz="2200" baseline="30000" dirty="0">
                <a:solidFill>
                  <a:srgbClr val="3F3F3F"/>
                </a:solidFill>
                <a:latin typeface="Trebuchet MS"/>
                <a:sym typeface="Trebuchet MS"/>
              </a:rPr>
              <a:t>th</a:t>
            </a:r>
            <a:r>
              <a:rPr lang="en-US" sz="2200" dirty="0">
                <a:solidFill>
                  <a:srgbClr val="3F3F3F"/>
                </a:solidFill>
                <a:latin typeface="Trebuchet MS"/>
                <a:sym typeface="Trebuchet MS"/>
              </a:rPr>
              <a:t>.</a:t>
            </a:r>
            <a:endParaRPr lang="en-US" dirty="0"/>
          </a:p>
        </p:txBody>
      </p:sp>
      <p:pic>
        <p:nvPicPr>
          <p:cNvPr id="1026" name="Picture 1" descr="LCPAA Logo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8961" y="123229"/>
            <a:ext cx="291147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80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5" name="Google Shape;345;p43"/>
          <p:cNvPicPr preferRelativeResize="0"/>
          <p:nvPr/>
        </p:nvPicPr>
        <p:blipFill rotWithShape="1">
          <a:blip r:embed="rId3">
            <a:alphaModFix/>
          </a:blip>
          <a:srcRect/>
          <a:stretch/>
        </p:blipFill>
        <p:spPr>
          <a:xfrm>
            <a:off x="9231139" y="5621758"/>
            <a:ext cx="2752883" cy="1004968"/>
          </a:xfrm>
          <a:prstGeom prst="rect">
            <a:avLst/>
          </a:prstGeom>
          <a:noFill/>
          <a:ln>
            <a:noFill/>
          </a:ln>
        </p:spPr>
      </p:pic>
      <p:sp>
        <p:nvSpPr>
          <p:cNvPr id="4" name="Rectangle 3"/>
          <p:cNvSpPr/>
          <p:nvPr/>
        </p:nvSpPr>
        <p:spPr>
          <a:xfrm>
            <a:off x="425986" y="1320306"/>
            <a:ext cx="9845545" cy="3139321"/>
          </a:xfrm>
          <a:prstGeom prst="rect">
            <a:avLst/>
          </a:prstGeom>
        </p:spPr>
        <p:txBody>
          <a:bodyPr wrap="square">
            <a:spAutoFit/>
          </a:bodyPr>
          <a:lstStyle/>
          <a:p>
            <a:pPr marL="342900" indent="-342900">
              <a:buFont typeface="Arial" panose="020B0604020202020204" pitchFamily="34" charset="0"/>
              <a:buChar char="•"/>
            </a:pPr>
            <a:r>
              <a:rPr lang="en-US" sz="2200" dirty="0">
                <a:solidFill>
                  <a:srgbClr val="3F3F3F"/>
                </a:solidFill>
                <a:latin typeface="Trebuchet MS"/>
                <a:sym typeface="Trebuchet MS"/>
              </a:rPr>
              <a:t>To earn money for the performing arts department, each family is expected to provide a reliable adult volunteer for (3) fundraising shifts during the school year.</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dirty="0">
                <a:solidFill>
                  <a:srgbClr val="3F3F3F"/>
                </a:solidFill>
                <a:latin typeface="Trebuchet MS"/>
                <a:sym typeface="Trebuchet MS"/>
              </a:rPr>
              <a:t>This volunteer shift may be for any performing arts event.</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dirty="0">
                <a:solidFill>
                  <a:srgbClr val="3F3F3F"/>
                </a:solidFill>
                <a:latin typeface="Trebuchet MS"/>
                <a:sym typeface="Trebuchet MS"/>
              </a:rPr>
              <a:t>The work you do for your child’s performing arts group (i.e. marching band) to assist with uniforms, crew, chaperoning, meals, etc., is truly appreciated, but does not count towards your fundraising volunteer shift.   </a:t>
            </a:r>
            <a:endParaRPr lang="en-US" dirty="0"/>
          </a:p>
        </p:txBody>
      </p:sp>
      <p:pic>
        <p:nvPicPr>
          <p:cNvPr id="1026" name="Picture 1" descr="LCPAA Logo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1842" y="5621758"/>
            <a:ext cx="291147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Google Shape;343;p43"/>
          <p:cNvSpPr txBox="1">
            <a:spLocks noGrp="1"/>
          </p:cNvSpPr>
          <p:nvPr>
            <p:ph type="title"/>
          </p:nvPr>
        </p:nvSpPr>
        <p:spPr>
          <a:xfrm>
            <a:off x="317787" y="177306"/>
            <a:ext cx="822960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F7597"/>
              </a:buClr>
              <a:buSzPts val="3600"/>
              <a:buFont typeface="Arial"/>
              <a:buNone/>
            </a:pPr>
            <a:r>
              <a:rPr lang="en-US" b="1" dirty="0">
                <a:solidFill>
                  <a:srgbClr val="0F7597"/>
                </a:solidFill>
                <a:latin typeface="Arial"/>
                <a:ea typeface="Arial"/>
                <a:cs typeface="Arial"/>
                <a:sym typeface="Arial"/>
              </a:rPr>
              <a:t>Volunteering</a:t>
            </a:r>
            <a:endParaRPr sz="3600" b="0" i="0" u="none" strike="noStrike" cap="none" dirty="0">
              <a:solidFill>
                <a:srgbClr val="0F7597"/>
              </a:solidFill>
              <a:latin typeface="Arial"/>
              <a:ea typeface="Arial"/>
              <a:cs typeface="Arial"/>
              <a:sym typeface="Arial"/>
            </a:endParaRPr>
          </a:p>
        </p:txBody>
      </p:sp>
    </p:spTree>
    <p:extLst>
      <p:ext uri="{BB962C8B-B14F-4D97-AF65-F5344CB8AC3E}">
        <p14:creationId xmlns:p14="http://schemas.microsoft.com/office/powerpoint/2010/main" val="3793185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5" name="Google Shape;345;p43"/>
          <p:cNvPicPr preferRelativeResize="0"/>
          <p:nvPr/>
        </p:nvPicPr>
        <p:blipFill rotWithShape="1">
          <a:blip r:embed="rId3">
            <a:alphaModFix/>
          </a:blip>
          <a:srcRect/>
          <a:stretch/>
        </p:blipFill>
        <p:spPr>
          <a:xfrm>
            <a:off x="9231139" y="5621758"/>
            <a:ext cx="2752883" cy="1004968"/>
          </a:xfrm>
          <a:prstGeom prst="rect">
            <a:avLst/>
          </a:prstGeom>
          <a:noFill/>
          <a:ln>
            <a:noFill/>
          </a:ln>
        </p:spPr>
      </p:pic>
      <p:sp>
        <p:nvSpPr>
          <p:cNvPr id="4" name="Rectangle 3"/>
          <p:cNvSpPr/>
          <p:nvPr/>
        </p:nvSpPr>
        <p:spPr>
          <a:xfrm>
            <a:off x="425986" y="1320306"/>
            <a:ext cx="9845545" cy="4708981"/>
          </a:xfrm>
          <a:prstGeom prst="rect">
            <a:avLst/>
          </a:prstGeom>
        </p:spPr>
        <p:txBody>
          <a:bodyPr wrap="square">
            <a:spAutoFit/>
          </a:bodyPr>
          <a:lstStyle/>
          <a:p>
            <a:r>
              <a:rPr lang="en-US" sz="2200" dirty="0">
                <a:solidFill>
                  <a:srgbClr val="3F3F3F"/>
                </a:solidFill>
                <a:latin typeface="Trebuchet MS"/>
                <a:sym typeface="Trebuchet MS"/>
              </a:rPr>
              <a:t>To earn money for your student’s account, you will have these opportunities for the upcoming school year: </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dirty="0">
                <a:solidFill>
                  <a:srgbClr val="3F3F3F"/>
                </a:solidFill>
                <a:latin typeface="Trebuchet MS"/>
                <a:sym typeface="Trebuchet MS"/>
              </a:rPr>
              <a:t>Student fundraising: Yankee Candles, trash bags, mums, poinsettias, spring flowers, Crew Car Wash, Popcornopolis, etc.</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dirty="0">
                <a:solidFill>
                  <a:srgbClr val="3F3F3F"/>
                </a:solidFill>
                <a:latin typeface="Trebuchet MS"/>
                <a:sym typeface="Trebuchet MS"/>
              </a:rPr>
              <a:t>Ad campaign – sell ads that will appear in performing arts programs</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dirty="0">
                <a:solidFill>
                  <a:srgbClr val="3F3F3F"/>
                </a:solidFill>
                <a:latin typeface="Trebuchet MS"/>
                <a:sym typeface="Trebuchet MS"/>
              </a:rPr>
              <a:t>Scrip</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dirty="0">
                <a:solidFill>
                  <a:srgbClr val="3F3F3F"/>
                </a:solidFill>
                <a:latin typeface="Trebuchet MS"/>
                <a:sym typeface="Trebuchet MS"/>
              </a:rPr>
              <a:t>LCPAA Gala – a special event to raise money for scholarships. It will be held on Saturday, September 7</a:t>
            </a:r>
            <a:r>
              <a:rPr lang="en-US" sz="2200" baseline="30000" dirty="0">
                <a:solidFill>
                  <a:srgbClr val="3F3F3F"/>
                </a:solidFill>
                <a:latin typeface="Trebuchet MS"/>
                <a:sym typeface="Trebuchet MS"/>
              </a:rPr>
              <a:t>th</a:t>
            </a:r>
            <a:r>
              <a:rPr lang="en-US" sz="2200" dirty="0">
                <a:solidFill>
                  <a:srgbClr val="3F3F3F"/>
                </a:solidFill>
                <a:latin typeface="Trebuchet MS"/>
                <a:sym typeface="Trebuchet MS"/>
              </a:rPr>
              <a:t> from 7-9p. Contact Dawn Stout </a:t>
            </a:r>
            <a:r>
              <a:rPr lang="en-US" sz="2400" dirty="0">
                <a:hlinkClick r:id="rId4"/>
              </a:rPr>
              <a:t>president@lcpaa.org</a:t>
            </a:r>
            <a:r>
              <a:rPr lang="en-US" sz="2400" dirty="0"/>
              <a:t> </a:t>
            </a:r>
            <a:r>
              <a:rPr lang="en-US" sz="2200" dirty="0">
                <a:solidFill>
                  <a:srgbClr val="3F3F3F"/>
                </a:solidFill>
                <a:latin typeface="Trebuchet MS"/>
                <a:sym typeface="Trebuchet MS"/>
              </a:rPr>
              <a:t>for additional information.</a:t>
            </a:r>
          </a:p>
          <a:p>
            <a:pPr marL="342900" indent="-342900">
              <a:buFont typeface="Arial" panose="020B0604020202020204" pitchFamily="34" charset="0"/>
              <a:buChar char="•"/>
            </a:pPr>
            <a:endParaRPr lang="en-US" dirty="0"/>
          </a:p>
        </p:txBody>
      </p:sp>
      <p:pic>
        <p:nvPicPr>
          <p:cNvPr id="1026" name="Picture 1" descr="LCPAA Logo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1842" y="5621758"/>
            <a:ext cx="291147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Google Shape;343;p43"/>
          <p:cNvSpPr txBox="1">
            <a:spLocks noGrp="1"/>
          </p:cNvSpPr>
          <p:nvPr>
            <p:ph type="title"/>
          </p:nvPr>
        </p:nvSpPr>
        <p:spPr>
          <a:xfrm>
            <a:off x="317786" y="177306"/>
            <a:ext cx="10959813"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F7597"/>
              </a:buClr>
              <a:buSzPts val="3600"/>
              <a:buFont typeface="Arial"/>
              <a:buNone/>
            </a:pPr>
            <a:r>
              <a:rPr lang="en-US" b="1" dirty="0">
                <a:solidFill>
                  <a:srgbClr val="0F7597"/>
                </a:solidFill>
                <a:latin typeface="Arial"/>
                <a:ea typeface="Arial"/>
                <a:cs typeface="Arial"/>
                <a:sym typeface="Arial"/>
              </a:rPr>
              <a:t>2019-2020 LCPAA Fundraising Opportunities</a:t>
            </a:r>
            <a:endParaRPr sz="3600" b="0" i="0" u="none" strike="noStrike" cap="none" dirty="0">
              <a:solidFill>
                <a:srgbClr val="0F7597"/>
              </a:solidFill>
              <a:latin typeface="Arial"/>
              <a:ea typeface="Arial"/>
              <a:cs typeface="Arial"/>
              <a:sym typeface="Arial"/>
            </a:endParaRPr>
          </a:p>
        </p:txBody>
      </p:sp>
    </p:spTree>
    <p:extLst>
      <p:ext uri="{BB962C8B-B14F-4D97-AF65-F5344CB8AC3E}">
        <p14:creationId xmlns:p14="http://schemas.microsoft.com/office/powerpoint/2010/main" val="2385318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5" name="Google Shape;345;p43"/>
          <p:cNvPicPr preferRelativeResize="0"/>
          <p:nvPr/>
        </p:nvPicPr>
        <p:blipFill rotWithShape="1">
          <a:blip r:embed="rId3">
            <a:alphaModFix/>
          </a:blip>
          <a:srcRect/>
          <a:stretch/>
        </p:blipFill>
        <p:spPr>
          <a:xfrm>
            <a:off x="9231139" y="5621758"/>
            <a:ext cx="2752883" cy="1004968"/>
          </a:xfrm>
          <a:prstGeom prst="rect">
            <a:avLst/>
          </a:prstGeom>
          <a:noFill/>
          <a:ln>
            <a:noFill/>
          </a:ln>
        </p:spPr>
      </p:pic>
      <p:pic>
        <p:nvPicPr>
          <p:cNvPr id="1026" name="Picture 1" descr="LCPAA Logo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1842" y="5621758"/>
            <a:ext cx="291147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Google Shape;343;p43"/>
          <p:cNvSpPr txBox="1">
            <a:spLocks noGrp="1"/>
          </p:cNvSpPr>
          <p:nvPr>
            <p:ph type="title"/>
          </p:nvPr>
        </p:nvSpPr>
        <p:spPr>
          <a:xfrm>
            <a:off x="317787" y="177306"/>
            <a:ext cx="8913352"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F7597"/>
              </a:buClr>
              <a:buSzPts val="3600"/>
              <a:buFont typeface="Arial"/>
              <a:buNone/>
            </a:pPr>
            <a:r>
              <a:rPr lang="en-US" b="1" dirty="0">
                <a:solidFill>
                  <a:srgbClr val="0F7597"/>
                </a:solidFill>
                <a:latin typeface="Arial"/>
                <a:ea typeface="Arial"/>
                <a:cs typeface="Arial"/>
                <a:sym typeface="Arial"/>
              </a:rPr>
              <a:t>Payment Options</a:t>
            </a:r>
            <a:endParaRPr sz="3600" b="0" i="0" u="none" strike="noStrike" cap="none" dirty="0">
              <a:solidFill>
                <a:srgbClr val="0F7597"/>
              </a:solidFill>
              <a:latin typeface="Arial"/>
              <a:ea typeface="Arial"/>
              <a:cs typeface="Arial"/>
              <a:sym typeface="Arial"/>
            </a:endParaRPr>
          </a:p>
        </p:txBody>
      </p:sp>
      <p:sp>
        <p:nvSpPr>
          <p:cNvPr id="7" name="Rectangle 6"/>
          <p:cNvSpPr/>
          <p:nvPr/>
        </p:nvSpPr>
        <p:spPr>
          <a:xfrm>
            <a:off x="317787" y="1152993"/>
            <a:ext cx="10728904" cy="5047536"/>
          </a:xfrm>
          <a:prstGeom prst="rect">
            <a:avLst/>
          </a:prstGeom>
        </p:spPr>
        <p:txBody>
          <a:bodyPr wrap="square">
            <a:spAutoFit/>
          </a:bodyPr>
          <a:lstStyle/>
          <a:p>
            <a:pPr marL="342900" indent="-342900">
              <a:buFont typeface="Arial" panose="020B0604020202020204" pitchFamily="34" charset="0"/>
              <a:buChar char="•"/>
            </a:pPr>
            <a:r>
              <a:rPr lang="en-US" sz="2200" b="1" dirty="0">
                <a:solidFill>
                  <a:srgbClr val="3F3F3F"/>
                </a:solidFill>
                <a:latin typeface="Trebuchet MS"/>
                <a:sym typeface="Trebuchet MS"/>
              </a:rPr>
              <a:t>Payment Plans </a:t>
            </a:r>
            <a:r>
              <a:rPr lang="en-US" sz="2200" dirty="0">
                <a:solidFill>
                  <a:srgbClr val="3F3F3F"/>
                </a:solidFill>
                <a:latin typeface="Trebuchet MS"/>
                <a:sym typeface="Trebuchet MS"/>
              </a:rPr>
              <a:t>– Contact the Performing Arts Office to arrange a payment plan.</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b="1" dirty="0">
                <a:solidFill>
                  <a:srgbClr val="3F3F3F"/>
                </a:solidFill>
                <a:latin typeface="Trebuchet MS"/>
                <a:sym typeface="Trebuchet MS"/>
              </a:rPr>
              <a:t>Credit Card Option </a:t>
            </a:r>
            <a:r>
              <a:rPr lang="en-US" sz="2200" dirty="0">
                <a:solidFill>
                  <a:srgbClr val="3F3F3F"/>
                </a:solidFill>
                <a:latin typeface="Trebuchet MS"/>
                <a:sym typeface="Trebuchet MS"/>
              </a:rPr>
              <a:t>– Pay quota and fees over the phone, in person by check or credit card, or online through LCPAA website (</a:t>
            </a:r>
            <a:r>
              <a:rPr lang="en-US" sz="2200" dirty="0">
                <a:solidFill>
                  <a:srgbClr val="3F3F3F"/>
                </a:solidFill>
                <a:latin typeface="Trebuchet MS"/>
                <a:sym typeface="Trebuchet MS"/>
                <a:hlinkClick r:id="rId5"/>
              </a:rPr>
              <a:t>http://www.lcpaa.org/online-payments/</a:t>
            </a:r>
            <a:r>
              <a:rPr lang="en-US" sz="2200" dirty="0">
                <a:solidFill>
                  <a:srgbClr val="3F3F3F"/>
                </a:solidFill>
                <a:latin typeface="Trebuchet MS"/>
                <a:sym typeface="Trebuchet MS"/>
              </a:rPr>
              <a:t>)</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dirty="0">
                <a:solidFill>
                  <a:srgbClr val="3F3F3F"/>
                </a:solidFill>
                <a:latin typeface="Trebuchet MS"/>
                <a:sym typeface="Trebuchet MS"/>
              </a:rPr>
              <a:t> </a:t>
            </a:r>
            <a:r>
              <a:rPr lang="en-US" sz="2200" b="1" dirty="0">
                <a:solidFill>
                  <a:srgbClr val="3F3F3F"/>
                </a:solidFill>
                <a:latin typeface="Trebuchet MS"/>
                <a:sym typeface="Trebuchet MS"/>
              </a:rPr>
              <a:t>Additional Class Fees </a:t>
            </a:r>
            <a:r>
              <a:rPr lang="en-US" sz="2200" dirty="0">
                <a:solidFill>
                  <a:srgbClr val="3F3F3F"/>
                </a:solidFill>
                <a:latin typeface="Trebuchet MS"/>
                <a:sym typeface="Trebuchet MS"/>
              </a:rPr>
              <a:t>– All classes have fees and possible instrument rental fees, travel fees, and cost of shoes.</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b="1" dirty="0">
                <a:solidFill>
                  <a:srgbClr val="3F3F3F"/>
                </a:solidFill>
                <a:latin typeface="Trebuchet MS"/>
                <a:sym typeface="Trebuchet MS"/>
              </a:rPr>
              <a:t>Scholarship Opportunities </a:t>
            </a:r>
            <a:r>
              <a:rPr lang="en-US" sz="2200" dirty="0">
                <a:solidFill>
                  <a:srgbClr val="3F3F3F"/>
                </a:solidFill>
                <a:latin typeface="Trebuchet MS"/>
                <a:sym typeface="Trebuchet MS"/>
              </a:rPr>
              <a:t>– Contact Performing Arts Office.</a:t>
            </a:r>
          </a:p>
          <a:p>
            <a:pPr marL="342900" indent="-342900">
              <a:buFont typeface="Arial" panose="020B0604020202020204" pitchFamily="34" charset="0"/>
              <a:buChar char="•"/>
            </a:pPr>
            <a:endParaRPr lang="en-US" sz="2200" dirty="0">
              <a:solidFill>
                <a:srgbClr val="3F3F3F"/>
              </a:solidFill>
              <a:latin typeface="Trebuchet MS"/>
              <a:sym typeface="Trebuchet MS"/>
            </a:endParaRPr>
          </a:p>
          <a:p>
            <a:pPr marL="342900" indent="-342900">
              <a:buFont typeface="Arial" panose="020B0604020202020204" pitchFamily="34" charset="0"/>
              <a:buChar char="•"/>
            </a:pPr>
            <a:r>
              <a:rPr lang="en-US" sz="2200" b="1" dirty="0">
                <a:solidFill>
                  <a:srgbClr val="3F3F3F"/>
                </a:solidFill>
                <a:latin typeface="Trebuchet MS"/>
                <a:sym typeface="Trebuchet MS"/>
              </a:rPr>
              <a:t>Season Pass </a:t>
            </a:r>
            <a:r>
              <a:rPr lang="en-US" sz="2200" dirty="0">
                <a:solidFill>
                  <a:srgbClr val="3F3F3F"/>
                </a:solidFill>
                <a:latin typeface="Trebuchet MS"/>
                <a:sym typeface="Trebuchet MS"/>
              </a:rPr>
              <a:t>– All students whose fees are paid by Monday, September 9, 2019, will obtain one season pass which entitles you to (1) ticket to a variety of LCPAA events.  See website for details.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1531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3"/>
          <p:cNvSpPr txBox="1">
            <a:spLocks noGrp="1"/>
          </p:cNvSpPr>
          <p:nvPr>
            <p:ph type="title"/>
          </p:nvPr>
        </p:nvSpPr>
        <p:spPr>
          <a:xfrm>
            <a:off x="240632" y="199476"/>
            <a:ext cx="822960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F7597"/>
              </a:buClr>
              <a:buSzPts val="3600"/>
              <a:buFont typeface="Arial"/>
              <a:buNone/>
            </a:pPr>
            <a:r>
              <a:rPr lang="en-US" sz="3600" b="1" i="0" u="none" strike="noStrike" cap="none" dirty="0">
                <a:solidFill>
                  <a:srgbClr val="0F7597"/>
                </a:solidFill>
                <a:latin typeface="Arial"/>
                <a:ea typeface="Arial"/>
                <a:cs typeface="Arial"/>
                <a:sym typeface="Arial"/>
              </a:rPr>
              <a:t>Website</a:t>
            </a:r>
            <a:endParaRPr sz="3600" b="0" i="0" u="none" strike="noStrike" cap="none" dirty="0">
              <a:solidFill>
                <a:srgbClr val="0F7597"/>
              </a:solidFill>
              <a:latin typeface="Arial"/>
              <a:ea typeface="Arial"/>
              <a:cs typeface="Arial"/>
              <a:sym typeface="Arial"/>
            </a:endParaRPr>
          </a:p>
        </p:txBody>
      </p:sp>
      <p:pic>
        <p:nvPicPr>
          <p:cNvPr id="345" name="Google Shape;345;p43"/>
          <p:cNvPicPr preferRelativeResize="0"/>
          <p:nvPr/>
        </p:nvPicPr>
        <p:blipFill rotWithShape="1">
          <a:blip r:embed="rId3">
            <a:alphaModFix/>
          </a:blip>
          <a:srcRect/>
          <a:stretch/>
        </p:blipFill>
        <p:spPr>
          <a:xfrm>
            <a:off x="9231139" y="5621758"/>
            <a:ext cx="2752883" cy="1004968"/>
          </a:xfrm>
          <a:prstGeom prst="rect">
            <a:avLst/>
          </a:prstGeom>
          <a:noFill/>
          <a:ln>
            <a:noFill/>
          </a:ln>
        </p:spPr>
      </p:pic>
      <p:pic>
        <p:nvPicPr>
          <p:cNvPr id="3" name="Picture 2"/>
          <p:cNvPicPr>
            <a:picLocks noChangeAspect="1"/>
          </p:cNvPicPr>
          <p:nvPr/>
        </p:nvPicPr>
        <p:blipFill>
          <a:blip r:embed="rId4"/>
          <a:stretch>
            <a:fillRect/>
          </a:stretch>
        </p:blipFill>
        <p:spPr>
          <a:xfrm>
            <a:off x="345786" y="1069734"/>
            <a:ext cx="11638236" cy="5618459"/>
          </a:xfrm>
          <a:prstGeom prst="rect">
            <a:avLst/>
          </a:prstGeom>
        </p:spPr>
      </p:pic>
      <p:sp>
        <p:nvSpPr>
          <p:cNvPr id="2" name="Pentagon 1"/>
          <p:cNvSpPr/>
          <p:nvPr/>
        </p:nvSpPr>
        <p:spPr>
          <a:xfrm rot="10800000">
            <a:off x="6428301" y="3843679"/>
            <a:ext cx="598142" cy="24750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3688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3"/>
          <p:cNvSpPr txBox="1">
            <a:spLocks noGrp="1"/>
          </p:cNvSpPr>
          <p:nvPr>
            <p:ph type="title"/>
          </p:nvPr>
        </p:nvSpPr>
        <p:spPr>
          <a:xfrm>
            <a:off x="240632" y="199476"/>
            <a:ext cx="822960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F7597"/>
              </a:buClr>
              <a:buSzPts val="3600"/>
              <a:buFont typeface="Arial"/>
              <a:buNone/>
            </a:pPr>
            <a:r>
              <a:rPr lang="en-US" b="1" dirty="0" smtClean="0">
                <a:solidFill>
                  <a:srgbClr val="0F7597"/>
                </a:solidFill>
                <a:latin typeface="Arial"/>
                <a:ea typeface="Arial"/>
                <a:cs typeface="Arial"/>
                <a:sym typeface="Arial"/>
              </a:rPr>
              <a:t>Fan Club Meet &amp; Greet at 2-9’s</a:t>
            </a:r>
            <a:endParaRPr sz="3600" b="0" i="0" u="none" strike="noStrike" cap="none" dirty="0">
              <a:solidFill>
                <a:srgbClr val="0F7597"/>
              </a:solidFill>
              <a:latin typeface="Arial"/>
              <a:ea typeface="Arial"/>
              <a:cs typeface="Arial"/>
              <a:sym typeface="Arial"/>
            </a:endParaRPr>
          </a:p>
        </p:txBody>
      </p:sp>
      <p:sp>
        <p:nvSpPr>
          <p:cNvPr id="344" name="Google Shape;344;p43"/>
          <p:cNvSpPr txBox="1">
            <a:spLocks noGrp="1"/>
          </p:cNvSpPr>
          <p:nvPr>
            <p:ph type="body" idx="1"/>
          </p:nvPr>
        </p:nvSpPr>
        <p:spPr>
          <a:xfrm>
            <a:off x="240632" y="650902"/>
            <a:ext cx="9754206" cy="1316443"/>
          </a:xfrm>
          <a:prstGeom prst="rect">
            <a:avLst/>
          </a:prstGeom>
          <a:noFill/>
          <a:ln>
            <a:noFill/>
          </a:ln>
        </p:spPr>
        <p:txBody>
          <a:bodyPr spcFirstLastPara="1" wrap="square" lIns="91425" tIns="45700" rIns="91425" bIns="45700" anchor="t" anchorCtr="0">
            <a:noAutofit/>
          </a:bodyPr>
          <a:lstStyle/>
          <a:p>
            <a:pPr marL="400050" marR="0" lvl="0" indent="-400050" algn="l" rtl="0">
              <a:lnSpc>
                <a:spcPct val="80000"/>
              </a:lnSpc>
              <a:spcBef>
                <a:spcPts val="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a:p>
            <a:pPr marL="0" marR="0" lvl="0" indent="0" algn="l" rtl="0">
              <a:lnSpc>
                <a:spcPct val="115000"/>
              </a:lnSpc>
              <a:spcBef>
                <a:spcPts val="600"/>
              </a:spcBef>
              <a:spcAft>
                <a:spcPts val="0"/>
              </a:spcAft>
              <a:buClr>
                <a:schemeClr val="accent1"/>
              </a:buClr>
              <a:buSzPts val="2200"/>
              <a:buNone/>
            </a:pPr>
            <a:r>
              <a:rPr lang="en-US" sz="2200" b="1" dirty="0" smtClean="0">
                <a:solidFill>
                  <a:srgbClr val="FF0000"/>
                </a:solidFill>
              </a:rPr>
              <a:t>Join us 8:30p-9p for a sweet treat while waiting to pick up your marcher from 2-9’s. Get to know other parents within your marcher’s section.</a:t>
            </a:r>
            <a:endParaRPr lang="en-US" sz="1600" dirty="0" smtClean="0"/>
          </a:p>
          <a:p>
            <a:pPr marL="0" marR="0" lvl="0" indent="0" algn="l" rtl="0">
              <a:lnSpc>
                <a:spcPct val="80000"/>
              </a:lnSpc>
              <a:spcBef>
                <a:spcPts val="600"/>
              </a:spcBef>
              <a:spcAft>
                <a:spcPts val="0"/>
              </a:spcAft>
              <a:buNone/>
            </a:pPr>
            <a:endParaRPr sz="1800" b="0" i="0" u="none" strike="noStrike" cap="none" dirty="0">
              <a:solidFill>
                <a:srgbClr val="3F3F3F"/>
              </a:solidFill>
              <a:latin typeface="Trebuchet MS"/>
              <a:ea typeface="Trebuchet MS"/>
              <a:cs typeface="Trebuchet MS"/>
              <a:sym typeface="Trebuchet MS"/>
            </a:endParaRPr>
          </a:p>
        </p:txBody>
      </p:sp>
      <p:pic>
        <p:nvPicPr>
          <p:cNvPr id="345" name="Google Shape;345;p43"/>
          <p:cNvPicPr preferRelativeResize="0"/>
          <p:nvPr/>
        </p:nvPicPr>
        <p:blipFill rotWithShape="1">
          <a:blip r:embed="rId4">
            <a:alphaModFix/>
          </a:blip>
          <a:srcRect/>
          <a:stretch/>
        </p:blipFill>
        <p:spPr>
          <a:xfrm>
            <a:off x="9231139" y="5621758"/>
            <a:ext cx="2752883" cy="1004968"/>
          </a:xfrm>
          <a:prstGeom prst="rect">
            <a:avLst/>
          </a:prstGeom>
          <a:noFill/>
          <a:ln>
            <a:noFill/>
          </a:ln>
        </p:spPr>
      </p:pic>
      <p:sp>
        <p:nvSpPr>
          <p:cNvPr id="9" name="Google Shape;344;p43"/>
          <p:cNvSpPr txBox="1">
            <a:spLocks/>
          </p:cNvSpPr>
          <p:nvPr/>
        </p:nvSpPr>
        <p:spPr>
          <a:xfrm>
            <a:off x="265695" y="1900388"/>
            <a:ext cx="9754206" cy="158261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0" indent="0">
              <a:lnSpc>
                <a:spcPct val="115000"/>
              </a:lnSpc>
              <a:spcBef>
                <a:spcPts val="600"/>
              </a:spcBef>
              <a:buSzPts val="2200"/>
              <a:buFont typeface="Noto Sans Symbols"/>
              <a:buNone/>
            </a:pPr>
            <a:r>
              <a:rPr lang="en-US" sz="1600" dirty="0" smtClean="0"/>
              <a:t>You can ask for tips to navigate through all things marching band.  Arrange a car pool.  Talk about section parties. Create a group text to communicate upcoming events. Organize a ride share to contests. Get the 411 on volunteering.  Chat about other performing arts classes / events.                              </a:t>
            </a:r>
          </a:p>
          <a:p>
            <a:pPr marL="0" indent="0">
              <a:lnSpc>
                <a:spcPct val="115000"/>
              </a:lnSpc>
              <a:spcBef>
                <a:spcPts val="600"/>
              </a:spcBef>
              <a:buSzPts val="2200"/>
              <a:buFont typeface="Noto Sans Symbols"/>
              <a:buNone/>
            </a:pPr>
            <a:r>
              <a:rPr lang="en-US" sz="1600" b="1" u="sng" dirty="0" smtClean="0"/>
              <a:t>Have fun because it’s a long season and we are all in this together!</a:t>
            </a:r>
          </a:p>
          <a:p>
            <a:pPr marL="0" indent="0">
              <a:lnSpc>
                <a:spcPct val="115000"/>
              </a:lnSpc>
              <a:spcBef>
                <a:spcPts val="600"/>
              </a:spcBef>
              <a:buSzPts val="2200"/>
              <a:buFont typeface="Noto Sans Symbols"/>
              <a:buNone/>
            </a:pPr>
            <a:endParaRPr lang="en-US" u="sng" dirty="0" smtClean="0"/>
          </a:p>
          <a:p>
            <a:pPr marL="0" indent="0">
              <a:lnSpc>
                <a:spcPct val="115000"/>
              </a:lnSpc>
              <a:spcBef>
                <a:spcPts val="600"/>
              </a:spcBef>
              <a:buSzPts val="2200"/>
              <a:buFont typeface="Noto Sans Symbols"/>
              <a:buNone/>
            </a:pPr>
            <a:r>
              <a:rPr lang="en-US" dirty="0" smtClean="0"/>
              <a:t>	</a:t>
            </a:r>
            <a:r>
              <a:rPr lang="en-US" u="sng" dirty="0" smtClean="0"/>
              <a:t> </a:t>
            </a:r>
            <a:endParaRPr lang="en-US" sz="1600" dirty="0" smtClean="0"/>
          </a:p>
          <a:p>
            <a:pPr marL="0" indent="0">
              <a:lnSpc>
                <a:spcPct val="80000"/>
              </a:lnSpc>
              <a:spcBef>
                <a:spcPts val="600"/>
              </a:spcBef>
              <a:buFont typeface="Noto Sans Symbols"/>
              <a:buNone/>
            </a:pPr>
            <a:endParaRPr lang="en-US" dirty="0"/>
          </a:p>
        </p:txBody>
      </p:sp>
      <p:graphicFrame>
        <p:nvGraphicFramePr>
          <p:cNvPr id="4" name="Object 3"/>
          <p:cNvGraphicFramePr>
            <a:graphicFrameLocks noChangeAspect="1"/>
          </p:cNvGraphicFramePr>
          <p:nvPr>
            <p:extLst/>
          </p:nvPr>
        </p:nvGraphicFramePr>
        <p:xfrm>
          <a:off x="265695" y="3632133"/>
          <a:ext cx="9478962" cy="2087563"/>
        </p:xfrm>
        <a:graphic>
          <a:graphicData uri="http://schemas.openxmlformats.org/presentationml/2006/ole">
            <mc:AlternateContent xmlns:mc="http://schemas.openxmlformats.org/markup-compatibility/2006">
              <mc:Choice xmlns:v="urn:schemas-microsoft-com:vml" Requires="v">
                <p:oleObj spid="_x0000_s2050" name="Worksheet" r:id="rId5" imgW="9479138" imgH="2087943" progId="Excel.Sheet.12">
                  <p:embed/>
                </p:oleObj>
              </mc:Choice>
              <mc:Fallback>
                <p:oleObj name="Worksheet" r:id="rId5" imgW="9479138" imgH="2087943" progId="Excel.Sheet.12">
                  <p:embed/>
                  <p:pic>
                    <p:nvPicPr>
                      <p:cNvPr id="4" name="Object 3"/>
                      <p:cNvPicPr/>
                      <p:nvPr/>
                    </p:nvPicPr>
                    <p:blipFill>
                      <a:blip r:embed="rId6"/>
                      <a:stretch>
                        <a:fillRect/>
                      </a:stretch>
                    </p:blipFill>
                    <p:spPr>
                      <a:xfrm>
                        <a:off x="265695" y="3632133"/>
                        <a:ext cx="9478962" cy="2087563"/>
                      </a:xfrm>
                      <a:prstGeom prst="rect">
                        <a:avLst/>
                      </a:prstGeom>
                    </p:spPr>
                  </p:pic>
                </p:oleObj>
              </mc:Fallback>
            </mc:AlternateContent>
          </a:graphicData>
        </a:graphic>
      </p:graphicFrame>
      <p:sp>
        <p:nvSpPr>
          <p:cNvPr id="8" name="Explosion 1 7"/>
          <p:cNvSpPr/>
          <p:nvPr/>
        </p:nvSpPr>
        <p:spPr>
          <a:xfrm>
            <a:off x="8525023" y="2479259"/>
            <a:ext cx="4165113" cy="3164885"/>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rebuchet MS" panose="020B0603020202020204" pitchFamily="34" charset="0"/>
              </a:rPr>
              <a:t>Look for us under a canopy next to the shed on the left side of the parking lot immediately past marching band drop off. If raining, look for location sign on Door 16. </a:t>
            </a:r>
            <a:endParaRPr lang="en-US" sz="1200" b="1" dirty="0">
              <a:solidFill>
                <a:schemeClr val="tx1"/>
              </a:solidFill>
              <a:latin typeface="Trebuchet MS" panose="020B0603020202020204" pitchFamily="34" charset="0"/>
            </a:endParaRPr>
          </a:p>
        </p:txBody>
      </p:sp>
    </p:spTree>
    <p:extLst>
      <p:ext uri="{BB962C8B-B14F-4D97-AF65-F5344CB8AC3E}">
        <p14:creationId xmlns:p14="http://schemas.microsoft.com/office/powerpoint/2010/main" val="2798520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3"/>
          <p:cNvSpPr txBox="1">
            <a:spLocks noGrp="1"/>
          </p:cNvSpPr>
          <p:nvPr>
            <p:ph type="title"/>
          </p:nvPr>
        </p:nvSpPr>
        <p:spPr>
          <a:xfrm>
            <a:off x="240632" y="199476"/>
            <a:ext cx="822960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F7597"/>
              </a:buClr>
              <a:buSzPts val="3600"/>
              <a:buFont typeface="Arial"/>
              <a:buNone/>
            </a:pPr>
            <a:r>
              <a:rPr lang="en-US" sz="3600" b="1" i="0" u="none" strike="noStrike" cap="none" dirty="0">
                <a:solidFill>
                  <a:srgbClr val="0F7597"/>
                </a:solidFill>
                <a:latin typeface="Arial"/>
                <a:ea typeface="Arial"/>
                <a:cs typeface="Arial"/>
                <a:sym typeface="Arial"/>
              </a:rPr>
              <a:t>How to get involved</a:t>
            </a:r>
            <a:endParaRPr sz="3600" b="0" i="0" u="none" strike="noStrike" cap="none" dirty="0">
              <a:solidFill>
                <a:srgbClr val="0F7597"/>
              </a:solidFill>
              <a:latin typeface="Arial"/>
              <a:ea typeface="Arial"/>
              <a:cs typeface="Arial"/>
              <a:sym typeface="Arial"/>
            </a:endParaRPr>
          </a:p>
        </p:txBody>
      </p:sp>
      <p:sp>
        <p:nvSpPr>
          <p:cNvPr id="344" name="Google Shape;344;p43"/>
          <p:cNvSpPr txBox="1">
            <a:spLocks noGrp="1"/>
          </p:cNvSpPr>
          <p:nvPr>
            <p:ph type="body" idx="1"/>
          </p:nvPr>
        </p:nvSpPr>
        <p:spPr>
          <a:xfrm>
            <a:off x="240632" y="962526"/>
            <a:ext cx="9622018" cy="5664200"/>
          </a:xfrm>
          <a:prstGeom prst="rect">
            <a:avLst/>
          </a:prstGeom>
          <a:noFill/>
          <a:ln>
            <a:noFill/>
          </a:ln>
        </p:spPr>
        <p:txBody>
          <a:bodyPr spcFirstLastPara="1" wrap="square" lIns="91425" tIns="45700" rIns="91425" bIns="45700" anchor="t" anchorCtr="0">
            <a:noAutofit/>
          </a:bodyPr>
          <a:lstStyle/>
          <a:p>
            <a:pPr marL="400050" marR="0" lvl="0" indent="-400050" algn="l" rtl="0">
              <a:lnSpc>
                <a:spcPct val="80000"/>
              </a:lnSpc>
              <a:spcBef>
                <a:spcPts val="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a:p>
            <a:pPr marL="400050" marR="0" lvl="0" indent="-448310" algn="l" rtl="0">
              <a:lnSpc>
                <a:spcPct val="115000"/>
              </a:lnSpc>
              <a:spcBef>
                <a:spcPts val="600"/>
              </a:spcBef>
              <a:spcAft>
                <a:spcPts val="0"/>
              </a:spcAft>
              <a:buClr>
                <a:schemeClr val="accent1"/>
              </a:buClr>
              <a:buSzPts val="2200"/>
              <a:buFont typeface="Noto Sans Symbols"/>
              <a:buChar char="▶"/>
            </a:pPr>
            <a:r>
              <a:rPr lang="en-US" sz="2200" i="0" strike="noStrike" cap="none" dirty="0">
                <a:solidFill>
                  <a:srgbClr val="3F3F3F"/>
                </a:solidFill>
                <a:sym typeface="Trebuchet MS"/>
              </a:rPr>
              <a:t>Attend the next LCPAA board meeting on July 15</a:t>
            </a:r>
            <a:r>
              <a:rPr lang="en-US" sz="2200" i="0" strike="noStrike" cap="none" baseline="30000" dirty="0">
                <a:solidFill>
                  <a:srgbClr val="3F3F3F"/>
                </a:solidFill>
                <a:sym typeface="Trebuchet MS"/>
              </a:rPr>
              <a:t>th</a:t>
            </a:r>
            <a:r>
              <a:rPr lang="en-US" sz="2200" i="0" strike="noStrike" cap="none" dirty="0">
                <a:solidFill>
                  <a:srgbClr val="3F3F3F"/>
                </a:solidFill>
                <a:sym typeface="Trebuchet MS"/>
              </a:rPr>
              <a:t> at 6:45p or the first Monday of every month (Aug-May) at 6:45p in the Choir Room.</a:t>
            </a:r>
          </a:p>
          <a:p>
            <a:pPr marL="857250" lvl="1" indent="-448310">
              <a:lnSpc>
                <a:spcPct val="115000"/>
              </a:lnSpc>
              <a:spcBef>
                <a:spcPts val="600"/>
              </a:spcBef>
              <a:buSzPts val="2200"/>
            </a:pPr>
            <a:r>
              <a:rPr lang="en-US" sz="2000" dirty="0"/>
              <a:t>After LCPAA Full Board meeting </a:t>
            </a:r>
            <a:r>
              <a:rPr lang="en-US" sz="2000" dirty="0">
                <a:sym typeface="Wingdings" panose="05000000000000000000" pitchFamily="2" charset="2"/>
              </a:rPr>
              <a:t> August 12 at 6:45pm </a:t>
            </a:r>
            <a:r>
              <a:rPr lang="en-US" sz="2000" dirty="0"/>
              <a:t>Incredibly informative information meeting about LCPAA at 7:30pm in the Senior Cafeteria</a:t>
            </a:r>
            <a:endParaRPr lang="en-US" sz="2200" dirty="0"/>
          </a:p>
          <a:p>
            <a:pPr marL="400050" marR="0" lvl="0" indent="-448310" algn="l" rtl="0">
              <a:lnSpc>
                <a:spcPct val="115000"/>
              </a:lnSpc>
              <a:spcBef>
                <a:spcPts val="600"/>
              </a:spcBef>
              <a:spcAft>
                <a:spcPts val="0"/>
              </a:spcAft>
              <a:buClr>
                <a:schemeClr val="accent1"/>
              </a:buClr>
              <a:buSzPts val="2200"/>
              <a:buFont typeface="Noto Sans Symbols"/>
              <a:buChar char="▶"/>
            </a:pPr>
            <a:r>
              <a:rPr lang="en-US" sz="2200" dirty="0"/>
              <a:t>Please register for the Listerv on LCPAA.org, LCPAA on FB</a:t>
            </a:r>
          </a:p>
          <a:p>
            <a:pPr marL="400050" marR="0" lvl="0" indent="-448310" algn="l" rtl="0">
              <a:lnSpc>
                <a:spcPct val="115000"/>
              </a:lnSpc>
              <a:spcBef>
                <a:spcPts val="600"/>
              </a:spcBef>
              <a:spcAft>
                <a:spcPts val="0"/>
              </a:spcAft>
              <a:buClr>
                <a:schemeClr val="accent1"/>
              </a:buClr>
              <a:buSzPts val="2200"/>
              <a:buFont typeface="Noto Sans Symbols"/>
              <a:buChar char="▶"/>
            </a:pPr>
            <a:endParaRPr lang="en-US" sz="2200" dirty="0"/>
          </a:p>
          <a:p>
            <a:pPr marL="400050" lvl="0" indent="-448310">
              <a:lnSpc>
                <a:spcPct val="115000"/>
              </a:lnSpc>
              <a:spcBef>
                <a:spcPts val="600"/>
              </a:spcBef>
              <a:buSzPts val="2200"/>
            </a:pPr>
            <a:r>
              <a:rPr lang="en-US" sz="2200" dirty="0"/>
              <a:t>If you have any questions, please ask! Contact Performing Arts Admin Melody Pancheri at 317-964-7450 or email </a:t>
            </a:r>
            <a:r>
              <a:rPr lang="en-US" sz="2200" dirty="0">
                <a:hlinkClick r:id="rId3"/>
              </a:rPr>
              <a:t>melodypancheri@msdlt.k12.in.us</a:t>
            </a:r>
            <a:endParaRPr lang="en-US" sz="2200" dirty="0"/>
          </a:p>
          <a:p>
            <a:pPr marL="400050" marR="0" lvl="0" indent="-448310" algn="l" rtl="0">
              <a:lnSpc>
                <a:spcPct val="115000"/>
              </a:lnSpc>
              <a:spcBef>
                <a:spcPts val="600"/>
              </a:spcBef>
              <a:spcAft>
                <a:spcPts val="0"/>
              </a:spcAft>
              <a:buClr>
                <a:schemeClr val="accent1"/>
              </a:buClr>
              <a:buSzPts val="2200"/>
              <a:buFont typeface="Noto Sans Symbols"/>
              <a:buChar char="▶"/>
            </a:pPr>
            <a:endParaRPr lang="en-US" sz="2200" dirty="0"/>
          </a:p>
          <a:p>
            <a:pPr marL="400050" marR="0" lvl="0" indent="-448310" algn="l" rtl="0">
              <a:lnSpc>
                <a:spcPct val="115000"/>
              </a:lnSpc>
              <a:spcBef>
                <a:spcPts val="600"/>
              </a:spcBef>
              <a:spcAft>
                <a:spcPts val="0"/>
              </a:spcAft>
              <a:buClr>
                <a:schemeClr val="accent1"/>
              </a:buClr>
              <a:buSzPts val="2200"/>
              <a:buFont typeface="Noto Sans Symbols"/>
              <a:buChar char="▶"/>
            </a:pPr>
            <a:r>
              <a:rPr lang="en-US" sz="2200" dirty="0"/>
              <a:t>We are all volunteers and proud to be a part of the Marching Pride of Lawrence Township!</a:t>
            </a:r>
            <a:endParaRPr sz="2200" dirty="0"/>
          </a:p>
          <a:p>
            <a:pPr marL="0" marR="0" lvl="0" indent="0" algn="l" rtl="0">
              <a:lnSpc>
                <a:spcPct val="80000"/>
              </a:lnSpc>
              <a:spcBef>
                <a:spcPts val="600"/>
              </a:spcBef>
              <a:spcAft>
                <a:spcPts val="0"/>
              </a:spcAft>
              <a:buNone/>
            </a:pPr>
            <a:endParaRPr sz="1800" b="0" i="0" u="none" strike="noStrike" cap="none" dirty="0">
              <a:solidFill>
                <a:srgbClr val="3F3F3F"/>
              </a:solidFill>
              <a:latin typeface="Trebuchet MS"/>
              <a:ea typeface="Trebuchet MS"/>
              <a:cs typeface="Trebuchet MS"/>
              <a:sym typeface="Trebuchet MS"/>
            </a:endParaRPr>
          </a:p>
        </p:txBody>
      </p:sp>
      <p:pic>
        <p:nvPicPr>
          <p:cNvPr id="345" name="Google Shape;345;p43"/>
          <p:cNvPicPr preferRelativeResize="0"/>
          <p:nvPr/>
        </p:nvPicPr>
        <p:blipFill rotWithShape="1">
          <a:blip r:embed="rId4">
            <a:alphaModFix/>
          </a:blip>
          <a:srcRect/>
          <a:stretch/>
        </p:blipFill>
        <p:spPr>
          <a:xfrm>
            <a:off x="9231139" y="5621758"/>
            <a:ext cx="2752883" cy="1004968"/>
          </a:xfrm>
          <a:prstGeom prst="rect">
            <a:avLst/>
          </a:prstGeom>
          <a:noFill/>
          <a:ln>
            <a:noFill/>
          </a:ln>
        </p:spPr>
      </p:pic>
    </p:spTree>
    <p:extLst>
      <p:ext uri="{BB962C8B-B14F-4D97-AF65-F5344CB8AC3E}">
        <p14:creationId xmlns:p14="http://schemas.microsoft.com/office/powerpoint/2010/main" val="1982432570"/>
      </p:ext>
    </p:extLst>
  </p:cSld>
  <p:clrMapOvr>
    <a:masterClrMapping/>
  </p:clrMapOvr>
</p:sld>
</file>

<file path=ppt/theme/theme1.xml><?xml version="1.0" encoding="utf-8"?>
<a:theme xmlns:a="http://schemas.openxmlformats.org/drawingml/2006/main" name="Facet">
  <a:themeElements>
    <a:clrScheme name="Custom 16">
      <a:dk1>
        <a:srgbClr val="000000"/>
      </a:dk1>
      <a:lt1>
        <a:srgbClr val="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TotalTime>
  <Words>669</Words>
  <Application>Microsoft Office PowerPoint</Application>
  <PresentationFormat>Widescreen</PresentationFormat>
  <Paragraphs>59</Paragraphs>
  <Slides>8</Slides>
  <Notes>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5" baseType="lpstr">
      <vt:lpstr>Trebuchet MS</vt:lpstr>
      <vt:lpstr>Wingdings</vt:lpstr>
      <vt:lpstr>Calibri</vt:lpstr>
      <vt:lpstr>Noto Sans Symbols</vt:lpstr>
      <vt:lpstr>Arial</vt:lpstr>
      <vt:lpstr>Facet</vt:lpstr>
      <vt:lpstr>Worksheet</vt:lpstr>
      <vt:lpstr>Booster Break-out Session:                                 Lawrence Central</vt:lpstr>
      <vt:lpstr>PowerPoint Presentation</vt:lpstr>
      <vt:lpstr>Volunteering</vt:lpstr>
      <vt:lpstr>2019-2020 LCPAA Fundraising Opportunities</vt:lpstr>
      <vt:lpstr>Payment Options</vt:lpstr>
      <vt:lpstr>Website</vt:lpstr>
      <vt:lpstr>Fan Club Meet &amp; Greet at 2-9’s</vt:lpstr>
      <vt:lpstr>How to get involved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Coon-Stout, Dawn M</dc:creator>
  <cp:lastModifiedBy>Jansen, Jennifer</cp:lastModifiedBy>
  <cp:revision>17</cp:revision>
  <cp:lastPrinted>2019-06-18T19:48:46Z</cp:lastPrinted>
  <dcterms:modified xsi:type="dcterms:W3CDTF">2019-06-24T23:19:21Z</dcterms:modified>
</cp:coreProperties>
</file>